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08" r:id="rId3"/>
    <p:sldId id="257" r:id="rId5"/>
    <p:sldId id="341" r:id="rId6"/>
    <p:sldId id="261" r:id="rId7"/>
    <p:sldId id="294" r:id="rId8"/>
    <p:sldId id="285" r:id="rId9"/>
    <p:sldId id="288" r:id="rId10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4"/>
    </p:embeddedFont>
    <p:embeddedFont>
      <p:font typeface="方正兰亭细黑_GBK" panose="02000000000000000000" pitchFamily="2" charset="-122"/>
      <p:regular r:id="rId15"/>
    </p:embeddedFont>
    <p:embeddedFont>
      <p:font typeface="Watford DB" pitchFamily="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A42C"/>
    <a:srgbClr val="F2B800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-78" y="1152"/>
      </p:cViewPr>
      <p:guideLst>
        <p:guide orient="horz" pos="16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6383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749300"/>
            <a:ext cx="1638300" cy="660400"/>
          </a:xfrm>
          <a:prstGeom prst="rect">
            <a:avLst/>
          </a:prstGeom>
          <a:solidFill>
            <a:srgbClr val="6BA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562100" y="749300"/>
            <a:ext cx="7581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0" y="20955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0" y="27559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0" y="34544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0" y="41148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132080" y="91821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课题背景及内容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2080" y="155448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课题现状及发展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2080" y="222527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研究思路及过程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32080" y="290345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实验数据结果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32080" y="356639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解决方案及总结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7" y="5750"/>
            <a:ext cx="555303" cy="55530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 userDrawn="1"/>
        </p:nvSpPr>
        <p:spPr>
          <a:xfrm>
            <a:off x="246225" y="484141"/>
            <a:ext cx="11849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你学习的名称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33338" y="1023402"/>
            <a:ext cx="257175" cy="1905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6383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425575"/>
            <a:ext cx="1638300" cy="660400"/>
          </a:xfrm>
          <a:prstGeom prst="rect">
            <a:avLst/>
          </a:prstGeom>
          <a:solidFill>
            <a:srgbClr val="6BA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562100" y="749300"/>
            <a:ext cx="7581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0" y="7493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0" y="27559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0" y="34544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0" y="41148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132080" y="91821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2080" y="155448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课题现状及发展</a:t>
            </a:r>
            <a:endParaRPr lang="zh-CN" altLang="en-US" sz="16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2080" y="222527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研究思路及过程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32080" y="290345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实验数据结果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32080" y="356639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解决方案及总结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7" y="5750"/>
            <a:ext cx="555303" cy="55530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 userDrawn="1"/>
        </p:nvSpPr>
        <p:spPr>
          <a:xfrm>
            <a:off x="246226" y="484141"/>
            <a:ext cx="11849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你学习的名称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33338" y="1660525"/>
            <a:ext cx="257175" cy="1905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6383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2095500"/>
            <a:ext cx="1638300" cy="660400"/>
          </a:xfrm>
          <a:prstGeom prst="rect">
            <a:avLst/>
          </a:prstGeom>
          <a:solidFill>
            <a:srgbClr val="6BA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562100" y="749300"/>
            <a:ext cx="7581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0" y="749300"/>
            <a:ext cx="1638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 flipH="1">
            <a:off x="0" y="1409700"/>
            <a:ext cx="1638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0" y="3454400"/>
            <a:ext cx="1638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0" y="4114800"/>
            <a:ext cx="1638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132080" y="91821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2080" y="155448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课题现状及发展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2080" y="222527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研究思路及过程</a:t>
            </a:r>
            <a:endParaRPr lang="zh-CN" altLang="en-US" sz="16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32080" y="290345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实验数据结果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32080" y="356639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解决方案及总结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7" y="5750"/>
            <a:ext cx="555303" cy="55530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 userDrawn="1"/>
        </p:nvSpPr>
        <p:spPr>
          <a:xfrm>
            <a:off x="246226" y="484141"/>
            <a:ext cx="11849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你学习的名称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33338" y="2347913"/>
            <a:ext cx="257175" cy="1905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6383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2774950"/>
            <a:ext cx="1638300" cy="660400"/>
          </a:xfrm>
          <a:prstGeom prst="rect">
            <a:avLst/>
          </a:prstGeom>
          <a:solidFill>
            <a:srgbClr val="6BA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562100" y="749300"/>
            <a:ext cx="7581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0" y="7493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 flipH="1">
            <a:off x="0" y="14097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0" y="20955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0" y="41148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132080" y="91821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2080" y="155448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课题现状及发展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2080" y="222527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研究思路及过程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32080" y="290345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实验数据结果</a:t>
            </a:r>
            <a:endParaRPr lang="zh-CN" altLang="en-US" sz="16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32080" y="356639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解决方案及总结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7" y="5750"/>
            <a:ext cx="555303" cy="55530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 userDrawn="1"/>
        </p:nvSpPr>
        <p:spPr>
          <a:xfrm>
            <a:off x="246226" y="484141"/>
            <a:ext cx="11849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你学习的名称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33338" y="3009900"/>
            <a:ext cx="257175" cy="1905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6383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3454400"/>
            <a:ext cx="1638300" cy="660400"/>
          </a:xfrm>
          <a:prstGeom prst="rect">
            <a:avLst/>
          </a:prstGeom>
          <a:solidFill>
            <a:srgbClr val="6BA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562100" y="749300"/>
            <a:ext cx="7581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0" y="7493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 flipH="1">
            <a:off x="0" y="14097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0" y="20955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0" y="2755900"/>
            <a:ext cx="16383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132080" y="91821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课题背景及内容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2080" y="155448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课题现状及发展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2080" y="222527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研究思路及过程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32080" y="290345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实验数据结果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32080" y="360449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解决方案及总结</a:t>
            </a:r>
            <a:endParaRPr lang="zh-CN" altLang="en-US" sz="16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7" y="5750"/>
            <a:ext cx="555303" cy="55530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 userDrawn="1"/>
        </p:nvSpPr>
        <p:spPr>
          <a:xfrm>
            <a:off x="246226" y="484141"/>
            <a:ext cx="11849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你学习的名称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 userDrawn="1"/>
        </p:nvSpPr>
        <p:spPr>
          <a:xfrm rot="5400000">
            <a:off x="-33338" y="3689350"/>
            <a:ext cx="257175" cy="19050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image" Target="../media/image2.jpeg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5.png"/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" y="-1510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50" y="484891"/>
            <a:ext cx="3948078" cy="44290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8" y="10351"/>
            <a:ext cx="4424384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6357" y="2202699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6BA4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微信小程序悦跑圈</a:t>
            </a:r>
            <a:endParaRPr lang="zh-CN" altLang="en-US" sz="4000" b="1" dirty="0">
              <a:solidFill>
                <a:srgbClr val="6BA4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9613" y="2996310"/>
            <a:ext cx="4248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小组成员：何子晗  胡明明  刘源  蒋昊轩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6725" y="1833880"/>
            <a:ext cx="319341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2B8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itchFamily="34" charset="0"/>
              </a:rPr>
              <a:t>HTML5 </a:t>
            </a:r>
            <a:r>
              <a:rPr lang="zh-CN" altLang="en-US" sz="2400" dirty="0">
                <a:solidFill>
                  <a:srgbClr val="F2B8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itchFamily="34" charset="0"/>
              </a:rPr>
              <a:t>期末课题答辩</a:t>
            </a:r>
            <a:endParaRPr lang="zh-CN" altLang="en-US" sz="2400" dirty="0">
              <a:solidFill>
                <a:srgbClr val="F2B8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Semibold" pitchFamily="34" charset="0"/>
            </a:endParaRPr>
          </a:p>
        </p:txBody>
      </p:sp>
      <p:pic>
        <p:nvPicPr>
          <p:cNvPr id="2" name="M01-06-0001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59850" y="54864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8477" y="5486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276725" y="2910840"/>
            <a:ext cx="4289425" cy="0"/>
          </a:xfrm>
          <a:prstGeom prst="line">
            <a:avLst/>
          </a:prstGeom>
          <a:ln w="19050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2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2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  <p:bldP spid="9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主目录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160085" y="26788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2B800"/>
                </a:solidFill>
                <a:latin typeface="Kozuka Gothic Pro R" pitchFamily="34" charset="-128"/>
                <a:ea typeface="Kozuka Gothic Pro R" pitchFamily="34" charset="-128"/>
              </a:rPr>
              <a:t>CONTENTS</a:t>
            </a:r>
            <a:endParaRPr lang="zh-CN" altLang="en-US" sz="1600" dirty="0">
              <a:solidFill>
                <a:srgbClr val="F2B8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0261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1741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6BA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BA42C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80871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BA42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BA42C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6BA42C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dirty="0">
                <a:solidFill>
                  <a:srgbClr val="6BA42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91676" y="2836786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BA42C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BA42C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6BA42C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000" dirty="0">
                <a:solidFill>
                  <a:srgbClr val="6BA42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34406" y="2836537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BA42C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BA42C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6BA42C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dirty="0">
                <a:solidFill>
                  <a:srgbClr val="6BA42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824256" y="1661401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BA42C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6BA42C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6BA42C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000" dirty="0">
                <a:solidFill>
                  <a:srgbClr val="6BA42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087072" y="109888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6BA4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制作理由</a:t>
            </a:r>
            <a:endParaRPr lang="zh-CN" altLang="en-US" sz="2400" dirty="0">
              <a:solidFill>
                <a:srgbClr val="6BA4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459811" y="415442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6BA4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设计优势</a:t>
            </a:r>
            <a:endParaRPr lang="zh-CN" altLang="en-US" sz="2400" dirty="0">
              <a:solidFill>
                <a:srgbClr val="6BA4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302489" y="412489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6BA4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程序展示</a:t>
            </a:r>
            <a:endParaRPr lang="zh-CN" altLang="en-US" sz="2400" dirty="0">
              <a:solidFill>
                <a:srgbClr val="6BA4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704182" y="109888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6BA4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  <a:endParaRPr lang="zh-CN" altLang="en-US" sz="2400" dirty="0">
              <a:solidFill>
                <a:srgbClr val="6BA4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/>
      <p:bldP spid="107" grpId="0"/>
      <p:bldP spid="35" grpId="0" animBg="1"/>
      <p:bldP spid="144" grpId="0"/>
      <p:bldP spid="145" grpId="0"/>
      <p:bldP spid="147" grpId="0"/>
      <p:bldP spid="148" grpId="0"/>
      <p:bldP spid="1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64202" y="192995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制作理由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565215" y="253281"/>
            <a:ext cx="10363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2B800"/>
                </a:solidFill>
                <a:latin typeface="Kozuka Gothic Pro R" pitchFamily="34" charset="-128"/>
                <a:ea typeface="Kozuka Gothic Pro R" pitchFamily="34" charset="-128"/>
              </a:rPr>
              <a:t>OPINION</a:t>
            </a:r>
            <a:endParaRPr lang="en-US" sz="1600" dirty="0">
              <a:solidFill>
                <a:srgbClr val="F2B8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374091" y="31814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482600" y="2202815"/>
            <a:ext cx="1349375" cy="1349375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04925" y="2762250"/>
            <a:ext cx="1492250" cy="448945"/>
            <a:chOff x="3838575" y="2712368"/>
            <a:chExt cx="1604974" cy="36853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6BA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6BA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6BA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6BA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6BA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969770" y="1028065"/>
            <a:ext cx="3471545" cy="34715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572000" y="1343025"/>
            <a:ext cx="761365" cy="76136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500" b="1">
                <a:solidFill>
                  <a:srgbClr val="F2B8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500" b="1" dirty="0">
                  <a:solidFill>
                    <a:srgbClr val="F2B8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00" b="1" dirty="0">
                <a:solidFill>
                  <a:srgbClr val="F2B8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116830" y="2383155"/>
            <a:ext cx="761365" cy="76136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500" b="1">
                <a:solidFill>
                  <a:srgbClr val="F2B8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500" b="1" dirty="0">
                  <a:solidFill>
                    <a:srgbClr val="F2B8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500" b="1" dirty="0">
                <a:solidFill>
                  <a:srgbClr val="F2B8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72000" y="3474720"/>
            <a:ext cx="761365" cy="76136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500" b="1">
                <a:solidFill>
                  <a:srgbClr val="F2B8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500" b="1" dirty="0">
                  <a:solidFill>
                    <a:srgbClr val="F2B8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500" b="1" dirty="0">
                <a:solidFill>
                  <a:srgbClr val="F2B8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TextBox 20"/>
          <p:cNvSpPr txBox="1"/>
          <p:nvPr/>
        </p:nvSpPr>
        <p:spPr>
          <a:xfrm>
            <a:off x="719455" y="2432685"/>
            <a:ext cx="875665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制作理由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5467350" y="1359535"/>
            <a:ext cx="3498850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小程序的开发过程中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会用到HTML5相关的技术。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5944235" y="2302510"/>
            <a:ext cx="2733040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微信提供了开发者工具，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并且规范了开发标准，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上手是非常容易的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5407025" y="3547745"/>
            <a:ext cx="355917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微信小程序相对于HTML5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web应用能获得更多的系统权限。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2594610" y="1964055"/>
            <a:ext cx="2136775" cy="1600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我们为什么会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选择制作微信小程序来完成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的期末审核？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bldLvl="0" animBg="1"/>
      <p:bldP spid="106" grpId="0"/>
      <p:bldP spid="107" grpId="0"/>
      <p:bldP spid="153" grpId="0"/>
      <p:bldP spid="2" grpId="0" animBg="1"/>
      <p:bldP spid="22" grpId="0"/>
      <p:bldP spid="26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37" name="空心弧 36"/>
          <p:cNvSpPr/>
          <p:nvPr/>
        </p:nvSpPr>
        <p:spPr>
          <a:xfrm rot="5400000">
            <a:off x="49530" y="969010"/>
            <a:ext cx="3441700" cy="3202940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263326" y="1417154"/>
            <a:ext cx="1577975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 bwMode="auto">
          <a:xfrm>
            <a:off x="3107640" y="2717201"/>
            <a:ext cx="14605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 bwMode="auto">
          <a:xfrm>
            <a:off x="2116638" y="3951751"/>
            <a:ext cx="157734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164330" y="687705"/>
            <a:ext cx="1255395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rgbClr val="6BA4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zh-CN" altLang="en-US" sz="2000" b="1" dirty="0">
              <a:solidFill>
                <a:srgbClr val="6BA4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4154170" y="983615"/>
            <a:ext cx="4379595" cy="828675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600" dirty="0"/>
              <a:t>微信小程序的开发由微信团队为开发者提供了工具，作为一个开发者只要专注写程序。</a:t>
            </a:r>
            <a:endParaRPr lang="zh-CN" altLang="en-US" sz="1600" dirty="0"/>
          </a:p>
        </p:txBody>
      </p:sp>
      <p:grpSp>
        <p:nvGrpSpPr>
          <p:cNvPr id="44" name="组合 43"/>
          <p:cNvGrpSpPr/>
          <p:nvPr/>
        </p:nvGrpSpPr>
        <p:grpSpPr bwMode="auto">
          <a:xfrm>
            <a:off x="532765" y="1447165"/>
            <a:ext cx="2474595" cy="2474595"/>
            <a:chOff x="1258786" y="2155824"/>
            <a:chExt cx="3176815" cy="3176815"/>
          </a:xfrm>
        </p:grpSpPr>
        <p:sp>
          <p:nvSpPr>
            <p:cNvPr id="45" name="椭圆 44"/>
            <p:cNvSpPr/>
            <p:nvPr/>
          </p:nvSpPr>
          <p:spPr>
            <a:xfrm>
              <a:off x="1258786" y="2155824"/>
              <a:ext cx="3176815" cy="31768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281790" y="2334530"/>
              <a:ext cx="2819403" cy="2819403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 l="-28000" r="-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7" name="椭圆 46"/>
          <p:cNvSpPr/>
          <p:nvPr/>
        </p:nvSpPr>
        <p:spPr>
          <a:xfrm>
            <a:off x="2036445" y="1165225"/>
            <a:ext cx="408940" cy="408940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2800985" y="2479675"/>
            <a:ext cx="408940" cy="408940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2406015" y="3711575"/>
            <a:ext cx="408940" cy="408940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1" name="组合 50"/>
          <p:cNvGrpSpPr/>
          <p:nvPr/>
        </p:nvGrpSpPr>
        <p:grpSpPr>
          <a:xfrm>
            <a:off x="3213735" y="908685"/>
            <a:ext cx="940435" cy="940435"/>
            <a:chOff x="3989630" y="984316"/>
            <a:chExt cx="858956" cy="858956"/>
          </a:xfrm>
        </p:grpSpPr>
        <p:grpSp>
          <p:nvGrpSpPr>
            <p:cNvPr id="52" name="组合 51"/>
            <p:cNvGrpSpPr/>
            <p:nvPr/>
          </p:nvGrpSpPr>
          <p:grpSpPr>
            <a:xfrm>
              <a:off x="3989630" y="98431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4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54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F2B800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847"/>
              <p:cNvSpPr/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F2B800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3881120" y="2145665"/>
            <a:ext cx="940435" cy="940435"/>
            <a:chOff x="4684712" y="1948340"/>
            <a:chExt cx="858956" cy="858956"/>
          </a:xfrm>
        </p:grpSpPr>
        <p:grpSp>
          <p:nvGrpSpPr>
            <p:cNvPr id="59" name="组合 58"/>
            <p:cNvGrpSpPr/>
            <p:nvPr/>
          </p:nvGrpSpPr>
          <p:grpSpPr>
            <a:xfrm>
              <a:off x="4684712" y="1948340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F2B800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38855" y="3441065"/>
            <a:ext cx="940435" cy="940435"/>
            <a:chOff x="4716016" y="2993953"/>
            <a:chExt cx="858956" cy="858956"/>
          </a:xfrm>
        </p:grpSpPr>
        <p:grpSp>
          <p:nvGrpSpPr>
            <p:cNvPr id="64" name="组合 63"/>
            <p:cNvGrpSpPr/>
            <p:nvPr/>
          </p:nvGrpSpPr>
          <p:grpSpPr>
            <a:xfrm>
              <a:off x="4716016" y="2993953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rgbClr val="F2B800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4821555" y="2014220"/>
            <a:ext cx="1255395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rgbClr val="6BA4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权限获取</a:t>
            </a:r>
            <a:endParaRPr lang="zh-CN" altLang="en-US" sz="2000" b="1" dirty="0">
              <a:solidFill>
                <a:srgbClr val="6BA4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4769485" y="2302510"/>
            <a:ext cx="4130040" cy="828675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600" dirty="0"/>
              <a:t>如网络通信状态、数据缓存能力等，这些系统级权限都可以和微信小程序无缝衔接</a:t>
            </a:r>
            <a:endParaRPr lang="zh-CN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4514215" y="3385185"/>
            <a:ext cx="1255395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000" b="1" dirty="0">
                <a:solidFill>
                  <a:srgbClr val="6BA4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流畅度</a:t>
            </a:r>
            <a:endParaRPr lang="zh-CN" altLang="en-US" sz="2000" b="1" dirty="0">
              <a:solidFill>
                <a:srgbClr val="6BA4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4479290" y="3664585"/>
            <a:ext cx="4333875" cy="1197610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600" dirty="0"/>
              <a:t>微信小程序运行环境独立，尽管同样用html+css+js去开发，但配合微信的最终流畅度要更好。</a:t>
            </a:r>
            <a:endParaRPr lang="zh-CN" altLang="en-US" sz="1600" dirty="0"/>
          </a:p>
        </p:txBody>
      </p:sp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685" y="206375"/>
            <a:ext cx="1696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设计优势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445200" y="266616"/>
            <a:ext cx="1414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 dirty="0">
                <a:solidFill>
                  <a:srgbClr val="F2B800"/>
                </a:solidFill>
                <a:latin typeface="Kozuka Gothic Pro R" pitchFamily="34" charset="-128"/>
                <a:ea typeface="Kozuka Gothic Pro R" pitchFamily="34" charset="-128"/>
              </a:rPr>
              <a:t>ADVANTAGE</a:t>
            </a:r>
            <a:endParaRPr lang="zh-CN" altLang="en-US" sz="1600" dirty="0">
              <a:solidFill>
                <a:srgbClr val="F2B8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262966" y="30671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4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8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2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0" grpId="0"/>
          <p:bldP spid="42" grpId="0"/>
          <p:bldP spid="43" grpId="0"/>
          <p:bldP spid="47" grpId="0" bldLvl="0" animBg="1"/>
          <p:bldP spid="48" grpId="0" bldLvl="0" animBg="1"/>
          <p:bldP spid="49" grpId="0" bldLvl="0" animBg="1"/>
          <p:bldP spid="73" grpId="0"/>
          <p:bldP spid="74" grpId="0"/>
          <p:bldP spid="75" grpId="0"/>
          <p:bldP spid="80" grpId="0"/>
          <p:bldP spid="105" grpId="0" bldLvl="0" animBg="1"/>
          <p:bldP spid="106" grpId="0"/>
          <p:bldP spid="10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4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8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2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0" grpId="0"/>
          <p:bldP spid="42" grpId="0"/>
          <p:bldP spid="43" grpId="0"/>
          <p:bldP spid="47" grpId="0" bldLvl="0" animBg="1"/>
          <p:bldP spid="48" grpId="0" bldLvl="0" animBg="1"/>
          <p:bldP spid="49" grpId="0" bldLvl="0" animBg="1"/>
          <p:bldP spid="73" grpId="0"/>
          <p:bldP spid="74" grpId="0"/>
          <p:bldP spid="75" grpId="0"/>
          <p:bldP spid="80" grpId="0"/>
          <p:bldP spid="105" grpId="0" bldLvl="0" animBg="1"/>
          <p:bldP spid="106" grpId="0"/>
          <p:bldP spid="10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34"/>
          <p:cNvSpPr/>
          <p:nvPr/>
        </p:nvSpPr>
        <p:spPr>
          <a:xfrm rot="5400000">
            <a:off x="694690" y="1443355"/>
            <a:ext cx="1964055" cy="2483485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6BA42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 rot="16200000">
            <a:off x="6563360" y="1316355"/>
            <a:ext cx="1991995" cy="259588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软件展示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417895" y="244391"/>
            <a:ext cx="13341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 dirty="0">
                <a:solidFill>
                  <a:srgbClr val="F2B800"/>
                </a:solidFill>
                <a:latin typeface="Kozuka Gothic Pro R" pitchFamily="34" charset="-128"/>
                <a:ea typeface="Kozuka Gothic Pro R" pitchFamily="34" charset="-128"/>
              </a:rPr>
              <a:t>EXHIBITION</a:t>
            </a:r>
            <a:endParaRPr lang="zh-CN" altLang="en-US" sz="1600" dirty="0">
              <a:solidFill>
                <a:srgbClr val="F2B8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259791" y="30861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"/>
          <p:cNvSpPr txBox="1"/>
          <p:nvPr/>
        </p:nvSpPr>
        <p:spPr>
          <a:xfrm>
            <a:off x="7180580" y="2422525"/>
            <a:ext cx="140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400" b="1" dirty="0">
                <a:solidFill>
                  <a:srgbClr val="6BA4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聊天界面</a:t>
            </a:r>
            <a:endParaRPr lang="zh-CN" altLang="en-US" sz="2400" b="1" dirty="0">
              <a:solidFill>
                <a:srgbClr val="6BA4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27570" y="2453005"/>
            <a:ext cx="1108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6BA4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  <a:endParaRPr lang="zh-CN" altLang="en-US" sz="2000" b="1" dirty="0">
              <a:solidFill>
                <a:srgbClr val="6BA4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内容占位符 8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86125" y="624205"/>
            <a:ext cx="2792095" cy="4580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95910" y="2454910"/>
            <a:ext cx="1758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动画界面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580" y="624205"/>
            <a:ext cx="3056255" cy="45815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0" name="组合 89"/>
          <p:cNvGrpSpPr/>
          <p:nvPr/>
        </p:nvGrpSpPr>
        <p:grpSpPr>
          <a:xfrm rot="16200000">
            <a:off x="3117850" y="1823085"/>
            <a:ext cx="1272540" cy="165862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1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椭圆 34"/>
          <p:cNvSpPr/>
          <p:nvPr/>
        </p:nvSpPr>
        <p:spPr>
          <a:xfrm rot="5400000">
            <a:off x="4752340" y="1861820"/>
            <a:ext cx="1229995" cy="156845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6BA42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3510280" y="2416175"/>
            <a:ext cx="861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6BA4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跑步</a:t>
            </a:r>
            <a:endParaRPr lang="zh-CN" altLang="en-US" sz="2400" b="1" dirty="0">
              <a:solidFill>
                <a:srgbClr val="6BA4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5195" y="2422525"/>
            <a:ext cx="861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2"/>
          <p:cNvSpPr txBox="1"/>
          <p:nvPr/>
        </p:nvSpPr>
        <p:spPr>
          <a:xfrm>
            <a:off x="482600" y="2454910"/>
            <a:ext cx="1738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图灵机器人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3" descr="C:\Users\asus\Desktop\QQ图片20180606180815.jpgQQ图片201806061808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16008" y="624205"/>
            <a:ext cx="2132330" cy="4611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624205"/>
            <a:ext cx="2663190" cy="4428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270" y="665480"/>
            <a:ext cx="2856865" cy="4463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3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53" presetClass="exit" presetSubtype="16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53" presetClass="exit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5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xit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0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5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53" presetClass="exit" presetSubtype="16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0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53" presetClass="exit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5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53" presetClass="exit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3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53" presetClass="exit" presetSubtype="16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53" presetClass="exit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0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53" presetClass="exit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53" presetClass="exit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53" presetClass="exit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5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7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53" presetClass="exit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0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2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2" presetClass="entr" presetSubtype="8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/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5" dur="500"/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5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4" grpId="0"/>
          <p:bldP spid="18" grpId="0"/>
          <p:bldP spid="19" grpId="0"/>
          <p:bldP spid="20" grpId="0" bldLvl="0" animBg="1"/>
          <p:bldP spid="105" grpId="0" bldLvl="0" animBg="1"/>
          <p:bldP spid="106" grpId="0"/>
          <p:bldP spid="107" grpId="0"/>
          <p:bldP spid="18" grpId="1"/>
          <p:bldP spid="19" grpId="1"/>
          <p:bldP spid="20" grpId="1" animBg="1"/>
          <p:bldP spid="93" grpId="0" animBg="1"/>
          <p:bldP spid="4" grpId="1"/>
          <p:bldP spid="93" grpId="1" animBg="1"/>
          <p:bldP spid="2" grpId="1" bldLvl="0" animBg="1"/>
          <p:bldP spid="20" grpId="2" animBg="1"/>
          <p:bldP spid="67" grpId="0"/>
          <p:bldP spid="3" grpId="0"/>
          <p:bldP spid="3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3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53" presetClass="exit" presetSubtype="16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53" presetClass="exit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5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53" presetClass="exit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0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53" presetClass="exit" presetSubtype="16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0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53" presetClass="exit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5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53" presetClass="exit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3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53" presetClass="exit" presetSubtype="16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53" presetClass="exit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0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53" presetClass="exit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53" presetClass="exit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53" presetClass="exit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5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7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53" presetClass="exit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0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2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2" presetClass="entr" presetSubtype="8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/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5" dur="500"/>
                                            <p:tgtEl>
                                              <p:spTgt spid="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5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4" grpId="0"/>
          <p:bldP spid="18" grpId="0"/>
          <p:bldP spid="19" grpId="0"/>
          <p:bldP spid="20" grpId="0" bldLvl="0" animBg="1"/>
          <p:bldP spid="105" grpId="0" bldLvl="0" animBg="1"/>
          <p:bldP spid="106" grpId="0"/>
          <p:bldP spid="107" grpId="0"/>
          <p:bldP spid="18" grpId="1"/>
          <p:bldP spid="19" grpId="1"/>
          <p:bldP spid="20" grpId="1" animBg="1"/>
          <p:bldP spid="93" grpId="0" animBg="1"/>
          <p:bldP spid="4" grpId="1"/>
          <p:bldP spid="93" grpId="1" animBg="1"/>
          <p:bldP spid="2" grpId="1" bldLvl="0" animBg="1"/>
          <p:bldP spid="20" grpId="2" animBg="1"/>
          <p:bldP spid="67" grpId="0"/>
          <p:bldP spid="3" grpId="0"/>
          <p:bldP spid="3" grpId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47" name="燕尾形 46"/>
          <p:cNvSpPr/>
          <p:nvPr/>
        </p:nvSpPr>
        <p:spPr>
          <a:xfrm>
            <a:off x="758825" y="2169795"/>
            <a:ext cx="1083945" cy="1209675"/>
          </a:xfrm>
          <a:prstGeom prst="chevron">
            <a:avLst>
              <a:gd name="adj" fmla="val 54429"/>
            </a:avLst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sp>
        <p:nvSpPr>
          <p:cNvPr id="48" name="燕尾形 47"/>
          <p:cNvSpPr/>
          <p:nvPr/>
        </p:nvSpPr>
        <p:spPr>
          <a:xfrm>
            <a:off x="1478915" y="2169795"/>
            <a:ext cx="1085215" cy="1209675"/>
          </a:xfrm>
          <a:prstGeom prst="chevron">
            <a:avLst>
              <a:gd name="adj" fmla="val 5442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sp>
        <p:nvSpPr>
          <p:cNvPr id="50" name="燕尾形 49"/>
          <p:cNvSpPr/>
          <p:nvPr/>
        </p:nvSpPr>
        <p:spPr>
          <a:xfrm>
            <a:off x="2199005" y="2169795"/>
            <a:ext cx="1085215" cy="1209675"/>
          </a:xfrm>
          <a:prstGeom prst="chevron">
            <a:avLst>
              <a:gd name="adj" fmla="val 5442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sp>
        <p:nvSpPr>
          <p:cNvPr id="51" name="燕尾形 50"/>
          <p:cNvSpPr/>
          <p:nvPr/>
        </p:nvSpPr>
        <p:spPr>
          <a:xfrm>
            <a:off x="2893060" y="2169795"/>
            <a:ext cx="1085215" cy="1209675"/>
          </a:xfrm>
          <a:prstGeom prst="chevron">
            <a:avLst>
              <a:gd name="adj" fmla="val 544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cxnSp>
        <p:nvCxnSpPr>
          <p:cNvPr id="52" name="直接连接符 51"/>
          <p:cNvCxnSpPr/>
          <p:nvPr/>
        </p:nvCxnSpPr>
        <p:spPr>
          <a:xfrm>
            <a:off x="3294380" y="3028315"/>
            <a:ext cx="554609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2510750" y="1919933"/>
            <a:ext cx="0" cy="56007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70590" y="1245503"/>
            <a:ext cx="0" cy="123761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227020" y="3022404"/>
            <a:ext cx="36195" cy="128651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718662" y="3230682"/>
            <a:ext cx="0" cy="5016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五边形 56"/>
          <p:cNvSpPr/>
          <p:nvPr/>
        </p:nvSpPr>
        <p:spPr>
          <a:xfrm>
            <a:off x="64135" y="2160905"/>
            <a:ext cx="6836410" cy="1216660"/>
          </a:xfrm>
          <a:prstGeom prst="homePlate">
            <a:avLst>
              <a:gd name="adj" fmla="val 47961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grpSp>
        <p:nvGrpSpPr>
          <p:cNvPr id="59" name="组合 58"/>
          <p:cNvGrpSpPr/>
          <p:nvPr/>
        </p:nvGrpSpPr>
        <p:grpSpPr>
          <a:xfrm>
            <a:off x="574040" y="650875"/>
            <a:ext cx="3089275" cy="605155"/>
            <a:chOff x="814328" y="3219334"/>
            <a:chExt cx="2266827" cy="432536"/>
          </a:xfrm>
        </p:grpSpPr>
        <p:grpSp>
          <p:nvGrpSpPr>
            <p:cNvPr id="60" name="组合 59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BA42C"/>
                    </a:solidFill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BA42C"/>
                    </a:solidFill>
                  </a:endParaRPr>
                </a:p>
              </p:txBody>
            </p:sp>
          </p:grpSp>
          <p:sp>
            <p:nvSpPr>
              <p:cNvPr id="63" name="椭圆 62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rgbClr val="6BA42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6BA42C"/>
                    </a:solidFill>
                  </a:rPr>
                  <a:t>1</a:t>
                </a:r>
                <a:endParaRPr lang="zh-CN" altLang="en-US" dirty="0">
                  <a:solidFill>
                    <a:srgbClr val="6BA42C"/>
                  </a:solidFill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139540" y="3319207"/>
              <a:ext cx="1926672" cy="197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srgbClr val="6BA42C"/>
                  </a:solidFill>
                  <a:latin typeface="+mn-ea"/>
                </a:rPr>
                <a:t>主界面代码</a:t>
              </a:r>
              <a:endParaRPr lang="zh-CN" altLang="en-US" sz="1800" dirty="0">
                <a:solidFill>
                  <a:srgbClr val="6BA42C"/>
                </a:solidFill>
                <a:latin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228090" y="3574415"/>
            <a:ext cx="3089275" cy="605155"/>
            <a:chOff x="814325" y="3219334"/>
            <a:chExt cx="2266826" cy="432536"/>
          </a:xfrm>
        </p:grpSpPr>
        <p:grpSp>
          <p:nvGrpSpPr>
            <p:cNvPr id="67" name="组合 66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1" name="圆角矩形 70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BA42C"/>
                    </a:solidFill>
                  </a:endParaRPr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BA42C"/>
                    </a:solidFill>
                  </a:endParaRPr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solidFill>
                <a:srgbClr val="6BA42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6BA42C"/>
                    </a:solidFill>
                  </a:rPr>
                  <a:t>2</a:t>
                </a:r>
                <a:endParaRPr lang="zh-CN" altLang="en-US" dirty="0">
                  <a:solidFill>
                    <a:srgbClr val="6BA42C"/>
                  </a:solidFill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49617" y="3331792"/>
              <a:ext cx="1808518" cy="197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srgbClr val="6BA42C"/>
                  </a:solidFill>
                  <a:latin typeface="+mn-ea"/>
                </a:rPr>
                <a:t>动画代码</a:t>
              </a:r>
              <a:endParaRPr lang="zh-CN" altLang="en-US" sz="1800" dirty="0">
                <a:solidFill>
                  <a:srgbClr val="6BA42C"/>
                </a:solidFill>
                <a:latin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76120" y="1448435"/>
            <a:ext cx="3089275" cy="634224"/>
            <a:chOff x="814328" y="3219334"/>
            <a:chExt cx="2266829" cy="453313"/>
          </a:xfrm>
        </p:grpSpPr>
        <p:grpSp>
          <p:nvGrpSpPr>
            <p:cNvPr id="74" name="组合 73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8" name="圆角矩形 77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BA42C"/>
                    </a:solidFill>
                  </a:endParaRPr>
                </a:p>
              </p:txBody>
            </p:sp>
            <p:sp>
              <p:nvSpPr>
                <p:cNvPr id="79" name="圆角矩形 78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BA42C"/>
                    </a:solidFill>
                  </a:endParaRPr>
                </a:p>
              </p:txBody>
            </p:sp>
          </p:grpSp>
          <p:sp>
            <p:nvSpPr>
              <p:cNvPr id="77" name="椭圆 76"/>
              <p:cNvSpPr/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solidFill>
                <a:srgbClr val="6BA42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6BA42C"/>
                    </a:solidFill>
                  </a:rPr>
                  <a:t>3</a:t>
                </a:r>
                <a:endParaRPr lang="zh-CN" altLang="en-US" dirty="0">
                  <a:solidFill>
                    <a:srgbClr val="6BA42C"/>
                  </a:solidFill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183671" y="3331792"/>
              <a:ext cx="1847692" cy="3408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srgbClr val="6BA42C"/>
                  </a:solidFill>
                  <a:latin typeface="+mn-ea"/>
                </a:rPr>
                <a:t>跑步代码</a:t>
              </a:r>
              <a:endParaRPr lang="zh-CN" altLang="en-US" sz="1800" dirty="0">
                <a:solidFill>
                  <a:srgbClr val="6BA42C"/>
                </a:solidFill>
                <a:latin typeface="+mn-ea"/>
              </a:endParaRPr>
            </a:p>
            <a:p>
              <a:endParaRPr lang="zh-CN" altLang="en-US" sz="1300" dirty="0">
                <a:solidFill>
                  <a:srgbClr val="6BA42C"/>
                </a:solidFill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726055" y="4356735"/>
            <a:ext cx="3089275" cy="605155"/>
            <a:chOff x="814328" y="3219334"/>
            <a:chExt cx="2266828" cy="432536"/>
          </a:xfrm>
        </p:grpSpPr>
        <p:grpSp>
          <p:nvGrpSpPr>
            <p:cNvPr id="81" name="组合 80"/>
            <p:cNvGrpSpPr/>
            <p:nvPr/>
          </p:nvGrpSpPr>
          <p:grpSpPr>
            <a:xfrm>
              <a:off x="814328" y="3219334"/>
              <a:ext cx="2266828" cy="432536"/>
              <a:chOff x="2173927" y="3285519"/>
              <a:chExt cx="2876395" cy="548848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73927" y="3285519"/>
                <a:ext cx="2876395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5" name="圆角矩形 84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BA42C"/>
                    </a:solidFill>
                  </a:endParaRP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BA42C"/>
                    </a:solidFill>
                  </a:endParaRPr>
                </a:p>
              </p:txBody>
            </p:sp>
          </p:grpSp>
          <p:sp>
            <p:nvSpPr>
              <p:cNvPr id="84" name="椭圆 83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solidFill>
                <a:srgbClr val="6BA42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6BA42C"/>
                    </a:solidFill>
                  </a:rPr>
                  <a:t>4</a:t>
                </a:r>
                <a:endParaRPr lang="zh-CN" altLang="en-US" dirty="0">
                  <a:solidFill>
                    <a:srgbClr val="6BA42C"/>
                  </a:solidFill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085352" y="3345963"/>
              <a:ext cx="1926671" cy="197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srgbClr val="6BA42C"/>
                  </a:solidFill>
                  <a:latin typeface="+mn-ea"/>
                </a:rPr>
                <a:t>聊天代码</a:t>
              </a:r>
              <a:endParaRPr lang="zh-CN" altLang="en-US" sz="1800" dirty="0">
                <a:solidFill>
                  <a:srgbClr val="6BA42C"/>
                </a:solidFill>
                <a:latin typeface="+mn-ea"/>
              </a:endParaRPr>
            </a:p>
          </p:txBody>
        </p:sp>
      </p:grpSp>
      <p:grpSp>
        <p:nvGrpSpPr>
          <p:cNvPr id="87" name="组合 86"/>
          <p:cNvGrpSpPr>
            <a:grpSpLocks noChangeAspect="1"/>
          </p:cNvGrpSpPr>
          <p:nvPr/>
        </p:nvGrpSpPr>
        <p:grpSpPr>
          <a:xfrm>
            <a:off x="4193540" y="1513840"/>
            <a:ext cx="2510790" cy="2218690"/>
            <a:chOff x="3197225" y="3458369"/>
            <a:chExt cx="533400" cy="487363"/>
          </a:xfrm>
          <a:solidFill>
            <a:srgbClr val="6BA42C"/>
          </a:solidFill>
        </p:grpSpPr>
        <p:sp>
          <p:nvSpPr>
            <p:cNvPr id="88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/>
            </a:p>
          </p:txBody>
        </p:sp>
        <p:sp>
          <p:nvSpPr>
            <p:cNvPr id="89" name="Freeform 313"/>
            <p:cNvSpPr/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/>
            </a:p>
          </p:txBody>
        </p:sp>
      </p:grpSp>
      <p:cxnSp>
        <p:nvCxnSpPr>
          <p:cNvPr id="95" name="直接连接符 94"/>
          <p:cNvCxnSpPr/>
          <p:nvPr/>
        </p:nvCxnSpPr>
        <p:spPr>
          <a:xfrm flipV="1">
            <a:off x="33020" y="617855"/>
            <a:ext cx="8990330" cy="2603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685" y="206375"/>
            <a:ext cx="1696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445200" y="266616"/>
            <a:ext cx="746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dirty="0">
                <a:solidFill>
                  <a:srgbClr val="F2B800"/>
                </a:solidFill>
                <a:latin typeface="Kozuka Gothic Pro R" pitchFamily="34" charset="-128"/>
                <a:ea typeface="Kozuka Gothic Pro R" pitchFamily="34" charset="-128"/>
              </a:rPr>
              <a:t>CODE</a:t>
            </a:r>
            <a:endParaRPr lang="en-US" sz="1600" dirty="0">
              <a:solidFill>
                <a:srgbClr val="F2B8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262966" y="30671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内容占位符 -214748251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2240" y="666115"/>
            <a:ext cx="5346065" cy="2711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120" y="723900"/>
            <a:ext cx="5560060" cy="27489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内容占位符 -21474825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37385" y="3489325"/>
            <a:ext cx="5638165" cy="690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5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333" y="2482533"/>
            <a:ext cx="5273675" cy="2125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N([[84ZWON_V3QCL`145ZI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395" y="1548765"/>
            <a:ext cx="5245100" cy="349440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841490" y="697865"/>
            <a:ext cx="21818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未来改进计划：</a:t>
            </a: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地图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跑步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增加记步功能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增加卡路里转换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界面美化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聊天功能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实现多用户聊天室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完善语料库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动画功能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设计虚拟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，美化      动画，实现丰富互动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4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4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2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45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6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7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4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6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7" grpId="0" bldLvl="0" animBg="1"/>
      <p:bldP spid="48" grpId="0" bldLvl="0" animBg="1"/>
      <p:bldP spid="50" grpId="0" bldLvl="0" animBg="1"/>
      <p:bldP spid="51" grpId="0" bldLvl="0" animBg="1"/>
      <p:bldP spid="57" grpId="0" bldLvl="0" animBg="1"/>
      <p:bldP spid="58" grpId="0"/>
      <p:bldP spid="5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747520" y="846455"/>
            <a:ext cx="2526665" cy="252666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rgbClr val="6BA42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2046605" y="1844040"/>
            <a:ext cx="220218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6BA42C"/>
                </a:solidFill>
                <a:latin typeface="微软雅黑" panose="020B0503020204020204" pitchFamily="34" charset="-122"/>
                <a:ea typeface="造字工房俊雅锐宋体验版常规体" pitchFamily="50" charset="-122"/>
              </a:rPr>
              <a:t>THANKS</a:t>
            </a:r>
            <a:endParaRPr lang="en-US" altLang="zh-CN" sz="3200" b="1" dirty="0">
              <a:solidFill>
                <a:srgbClr val="6BA42C"/>
              </a:solidFill>
              <a:latin typeface="微软雅黑" panose="020B0503020204020204" pitchFamily="34" charset="-122"/>
              <a:ea typeface="造字工房俊雅锐宋体验版常规体" pitchFamily="50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56176" y="3194025"/>
            <a:ext cx="25442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00" dirty="0">
                <a:solidFill>
                  <a:srgbClr val="F2B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演示完毕</a:t>
            </a:r>
            <a:endParaRPr lang="en-US" altLang="zh-CN" sz="4600" dirty="0">
              <a:solidFill>
                <a:srgbClr val="F2B8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600" dirty="0">
                <a:solidFill>
                  <a:srgbClr val="F2B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en-US" altLang="zh-CN" sz="4600" dirty="0">
              <a:solidFill>
                <a:srgbClr val="F2B8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99"/>
                            </p:stCondLst>
                            <p:childTnLst>
                              <p:par>
                                <p:cTn id="10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65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81" grpId="0" bldLvl="0" animBg="1"/>
      <p:bldP spid="81" grpId="1" bldLvl="0" animBg="1"/>
      <p:bldP spid="83" grpId="0"/>
      <p:bldP spid="27" grpId="0"/>
    </p:bldLst>
  </p:timing>
</p:sld>
</file>

<file path=ppt/tags/tag1.xml><?xml version="1.0" encoding="utf-8"?>
<p:tagLst xmlns:p="http://schemas.openxmlformats.org/presentationml/2006/main">
  <p:tag name="SELECTED" val="True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SELECTED" val="True"/>
</p:tagLst>
</file>

<file path=ppt/tags/tag5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WPS 演示</Application>
  <PresentationFormat>全屏显示(16:9)</PresentationFormat>
  <Paragraphs>138</Paragraphs>
  <Slides>7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方正兰亭细黑_GBK</vt:lpstr>
      <vt:lpstr>Open Sans Semibold</vt:lpstr>
      <vt:lpstr>Kozuka Gothic Pro R</vt:lpstr>
      <vt:lpstr>Watford DB</vt:lpstr>
      <vt:lpstr>造字工房劲黑（非商用）常规体</vt:lpstr>
      <vt:lpstr>Calibri</vt:lpstr>
      <vt:lpstr>造字工房俊雅锐宋体验版常规体</vt:lpstr>
      <vt:lpstr>Arial Unicode MS</vt:lpstr>
      <vt:lpstr>Yu Gothic</vt:lpstr>
      <vt:lpstr>Segoe Print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creator>User</dc:creator>
  <cp:lastModifiedBy>キリト♂kirito</cp:lastModifiedBy>
  <cp:revision>88</cp:revision>
  <dcterms:created xsi:type="dcterms:W3CDTF">2015-01-23T04:02:00Z</dcterms:created>
  <dcterms:modified xsi:type="dcterms:W3CDTF">2018-06-06T10:41:46Z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